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92D4"/>
    <a:srgbClr val="008000"/>
    <a:srgbClr val="006CB5"/>
    <a:srgbClr val="8C8C70"/>
    <a:srgbClr val="6EB92B"/>
    <a:srgbClr val="EB6100"/>
    <a:srgbClr val="F39800"/>
    <a:srgbClr val="00B0D9"/>
    <a:srgbClr val="B3D236"/>
    <a:srgbClr val="FCB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72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948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0243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360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006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5779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8240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236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3549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318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98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881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43288-133B-47A7-B2E6-BEB210CAE1A0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289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ykim67@cninjae.or.k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115" y="0"/>
            <a:ext cx="9906000" cy="404664"/>
          </a:xfrm>
          <a:prstGeom prst="rect">
            <a:avLst/>
          </a:prstGeom>
          <a:solidFill>
            <a:srgbClr val="0044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776536" cy="404664"/>
          </a:xfrm>
          <a:prstGeom prst="rect">
            <a:avLst/>
          </a:prstGeom>
          <a:solidFill>
            <a:srgbClr val="FCB9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73096" y="0"/>
            <a:ext cx="776536" cy="404664"/>
          </a:xfrm>
          <a:prstGeom prst="rect">
            <a:avLst/>
          </a:prstGeom>
          <a:solidFill>
            <a:srgbClr val="B3D2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1549632" y="0"/>
            <a:ext cx="776536" cy="404664"/>
          </a:xfrm>
          <a:prstGeom prst="rect">
            <a:avLst/>
          </a:prstGeom>
          <a:solidFill>
            <a:srgbClr val="00B0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2326168" y="0"/>
            <a:ext cx="776536" cy="404664"/>
          </a:xfrm>
          <a:prstGeom prst="rect">
            <a:avLst/>
          </a:prstGeom>
          <a:solidFill>
            <a:srgbClr val="006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Picture 2" descr="C:\Users\owner\Desktop\함\사인물\로고\(충남인재육성재단) 로고(시그니처 백색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9777" y="44624"/>
            <a:ext cx="1696890" cy="315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56455" y="476672"/>
            <a:ext cx="9721081" cy="6501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 latinLnBrk="0"/>
            <a:r>
              <a:rPr lang="en-US" altLang="ko-KR" sz="3200" b="1" dirty="0"/>
              <a:t>2</a:t>
            </a:r>
            <a:r>
              <a:rPr lang="ko-KR" altLang="en-US" sz="3200" b="1" dirty="0"/>
              <a:t>차 </a:t>
            </a:r>
            <a:r>
              <a:rPr lang="ko-KR" altLang="en-US" sz="3200" b="1" dirty="0" err="1"/>
              <a:t>입사생</a:t>
            </a:r>
            <a:r>
              <a:rPr lang="ko-KR" altLang="en-US" sz="3200" b="1" dirty="0"/>
              <a:t> 재사자격기준 심사를 위한</a:t>
            </a:r>
            <a:endParaRPr lang="ko-KR" altLang="en-US" sz="3200" dirty="0"/>
          </a:p>
          <a:p>
            <a:pPr algn="ctr" fontAlgn="base" latinLnBrk="0"/>
            <a:r>
              <a:rPr lang="ko-KR" altLang="en-US" sz="6000" b="1" dirty="0">
                <a:solidFill>
                  <a:srgbClr val="FF0000"/>
                </a:solidFill>
              </a:rPr>
              <a:t>재학증명서</a:t>
            </a:r>
            <a:r>
              <a:rPr lang="ko-KR" altLang="en-US" sz="6000" b="1" dirty="0"/>
              <a:t> 제출 안내</a:t>
            </a:r>
            <a:endParaRPr lang="en-US" altLang="ko-KR" sz="6000" b="1" dirty="0"/>
          </a:p>
          <a:p>
            <a:pPr fontAlgn="base"/>
            <a:endParaRPr lang="en-US" altLang="ko-KR" sz="1050" b="1" dirty="0"/>
          </a:p>
          <a:p>
            <a:pPr fontAlgn="base"/>
            <a:r>
              <a:rPr lang="en-US" altLang="ko-KR" sz="3600" b="1" dirty="0"/>
              <a:t> </a:t>
            </a:r>
            <a:r>
              <a:rPr lang="en-US" altLang="ko-KR" sz="3200" b="1" dirty="0"/>
              <a:t>1.</a:t>
            </a:r>
            <a:r>
              <a:rPr lang="ko-KR" altLang="en-US" sz="3200" b="1" dirty="0"/>
              <a:t> 기 한 </a:t>
            </a:r>
            <a:r>
              <a:rPr lang="en-US" altLang="ko-KR" sz="3200" b="1" dirty="0"/>
              <a:t>: </a:t>
            </a:r>
            <a:r>
              <a:rPr lang="en-US" altLang="ko-KR" sz="3200" b="1" dirty="0">
                <a:solidFill>
                  <a:srgbClr val="00B050"/>
                </a:solidFill>
              </a:rPr>
              <a:t>6. 1.(</a:t>
            </a:r>
            <a:r>
              <a:rPr lang="ko-KR" altLang="en-US" sz="3200" b="1" dirty="0">
                <a:solidFill>
                  <a:srgbClr val="00B050"/>
                </a:solidFill>
              </a:rPr>
              <a:t>월</a:t>
            </a:r>
            <a:r>
              <a:rPr lang="en-US" altLang="ko-KR" sz="3200" b="1" dirty="0">
                <a:solidFill>
                  <a:srgbClr val="00B050"/>
                </a:solidFill>
              </a:rPr>
              <a:t>)~6. 5.(</a:t>
            </a:r>
            <a:r>
              <a:rPr lang="ko-KR" altLang="en-US" sz="3200" b="1" dirty="0">
                <a:solidFill>
                  <a:srgbClr val="00B050"/>
                </a:solidFill>
              </a:rPr>
              <a:t>금</a:t>
            </a:r>
            <a:r>
              <a:rPr lang="en-US" altLang="ko-KR" sz="3200" b="1" dirty="0">
                <a:solidFill>
                  <a:srgbClr val="00B050"/>
                </a:solidFill>
              </a:rPr>
              <a:t>)</a:t>
            </a:r>
            <a:endParaRPr lang="ko-KR" altLang="en-US" sz="3200" dirty="0">
              <a:solidFill>
                <a:srgbClr val="00B050"/>
              </a:solidFill>
            </a:endParaRPr>
          </a:p>
          <a:p>
            <a:pPr fontAlgn="base"/>
            <a:r>
              <a:rPr lang="en-US" altLang="ko-KR" sz="3200" b="1" dirty="0"/>
              <a:t>  • </a:t>
            </a:r>
            <a:r>
              <a:rPr lang="en-US" altLang="ko-KR" sz="3200" b="1" dirty="0">
                <a:solidFill>
                  <a:srgbClr val="FF0000"/>
                </a:solidFill>
              </a:rPr>
              <a:t>6. 1.(</a:t>
            </a:r>
            <a:r>
              <a:rPr lang="ko-KR" altLang="en-US" sz="3200" b="1" dirty="0">
                <a:solidFill>
                  <a:srgbClr val="FF0000"/>
                </a:solidFill>
              </a:rPr>
              <a:t>월</a:t>
            </a:r>
            <a:r>
              <a:rPr lang="en-US" altLang="ko-KR" sz="3200" b="1" dirty="0">
                <a:solidFill>
                  <a:srgbClr val="FF0000"/>
                </a:solidFill>
              </a:rPr>
              <a:t>)</a:t>
            </a:r>
            <a:r>
              <a:rPr lang="ko-KR" altLang="en-US" sz="3200" b="1" dirty="0">
                <a:solidFill>
                  <a:srgbClr val="FF0000"/>
                </a:solidFill>
              </a:rPr>
              <a:t>발급 분부터</a:t>
            </a:r>
            <a:r>
              <a:rPr lang="en-US" altLang="ko-KR" sz="3200" b="1" dirty="0"/>
              <a:t>, </a:t>
            </a:r>
            <a:r>
              <a:rPr lang="en-US" altLang="ko-KR" sz="3200" b="1" dirty="0">
                <a:solidFill>
                  <a:srgbClr val="1092D4"/>
                </a:solidFill>
              </a:rPr>
              <a:t>6. 5.(</a:t>
            </a:r>
            <a:r>
              <a:rPr lang="ko-KR" altLang="en-US" sz="3200" b="1" dirty="0">
                <a:solidFill>
                  <a:srgbClr val="1092D4"/>
                </a:solidFill>
              </a:rPr>
              <a:t>금</a:t>
            </a:r>
            <a:r>
              <a:rPr lang="en-US" altLang="ko-KR" sz="3200" b="1" dirty="0">
                <a:solidFill>
                  <a:srgbClr val="1092D4"/>
                </a:solidFill>
              </a:rPr>
              <a:t>) 24:00</a:t>
            </a:r>
            <a:r>
              <a:rPr lang="ko-KR" altLang="en-US" sz="3200" b="1" dirty="0">
                <a:solidFill>
                  <a:srgbClr val="006CB5"/>
                </a:solidFill>
              </a:rPr>
              <a:t>까지</a:t>
            </a:r>
            <a:endParaRPr lang="ko-KR" altLang="en-US" sz="3200" dirty="0">
              <a:solidFill>
                <a:srgbClr val="006CB5"/>
              </a:solidFill>
            </a:endParaRPr>
          </a:p>
          <a:p>
            <a:pPr fontAlgn="base"/>
            <a:r>
              <a:rPr lang="en-US" altLang="ko-KR" sz="3600" b="1" dirty="0"/>
              <a:t> </a:t>
            </a:r>
            <a:r>
              <a:rPr lang="en-US" altLang="ko-KR" sz="3200" b="1" dirty="0"/>
              <a:t>2.</a:t>
            </a:r>
            <a:r>
              <a:rPr lang="ko-KR" altLang="en-US" sz="3200" b="1" dirty="0"/>
              <a:t> 장 소 </a:t>
            </a:r>
            <a:r>
              <a:rPr lang="en-US" altLang="ko-KR" sz="3200" b="1" dirty="0"/>
              <a:t>: </a:t>
            </a:r>
            <a:r>
              <a:rPr lang="ko-KR" altLang="en-US" sz="3200" b="1" dirty="0"/>
              <a:t>지도사실</a:t>
            </a:r>
            <a:r>
              <a:rPr lang="en-US" altLang="ko-KR" sz="2800" b="1" dirty="0"/>
              <a:t>(</a:t>
            </a:r>
            <a:r>
              <a:rPr lang="ko-KR" altLang="en-US" sz="2800" b="1" dirty="0"/>
              <a:t>지정 바구니</a:t>
            </a:r>
            <a:r>
              <a:rPr lang="en-US" altLang="ko-KR" sz="2800" b="1" dirty="0"/>
              <a:t>, </a:t>
            </a:r>
            <a:r>
              <a:rPr lang="ko-KR" altLang="en-US" sz="2800" b="1" dirty="0"/>
              <a:t>제출일정에 표기</a:t>
            </a:r>
            <a:r>
              <a:rPr lang="en-US" altLang="ko-KR" sz="2800" b="1" dirty="0"/>
              <a:t>)</a:t>
            </a:r>
            <a:endParaRPr lang="ko-KR" altLang="en-US" sz="2800" dirty="0"/>
          </a:p>
          <a:p>
            <a:pPr fontAlgn="base"/>
            <a:r>
              <a:rPr lang="en-US" altLang="ko-KR" sz="2600" b="1" dirty="0"/>
              <a:t>  • </a:t>
            </a:r>
            <a:r>
              <a:rPr lang="ko-KR" altLang="en-US" sz="2600" b="1" dirty="0"/>
              <a:t>인터넷 발급 시 </a:t>
            </a:r>
            <a:r>
              <a:rPr lang="en-US" altLang="ko-KR" sz="2600" b="1" dirty="0">
                <a:hlinkClick r:id="rId3"/>
              </a:rPr>
              <a:t>gykim67@cninjae.or.kr</a:t>
            </a:r>
            <a:r>
              <a:rPr lang="ko-KR" altLang="en-US" sz="2600" b="1" dirty="0"/>
              <a:t> 직접 전송 가능</a:t>
            </a:r>
            <a:endParaRPr lang="en-US" altLang="ko-KR" sz="2600" b="1" dirty="0"/>
          </a:p>
          <a:p>
            <a:pPr fontAlgn="base"/>
            <a:r>
              <a:rPr lang="en-US" altLang="ko-KR" sz="2600" b="1" dirty="0"/>
              <a:t>  </a:t>
            </a:r>
            <a:r>
              <a:rPr lang="en-US" altLang="ko-KR" sz="2800" b="1" dirty="0"/>
              <a:t>• </a:t>
            </a:r>
            <a:r>
              <a:rPr lang="ko-KR" altLang="en-US" sz="2800" b="1" dirty="0"/>
              <a:t>스캔 후 메일 전송 가능</a:t>
            </a:r>
            <a:r>
              <a:rPr lang="en-US" altLang="ko-KR" sz="2800" b="1" dirty="0">
                <a:solidFill>
                  <a:srgbClr val="FF0000"/>
                </a:solidFill>
              </a:rPr>
              <a:t>(</a:t>
            </a:r>
            <a:r>
              <a:rPr lang="ko-KR" altLang="en-US" sz="2800" b="1" dirty="0">
                <a:solidFill>
                  <a:srgbClr val="FF0000"/>
                </a:solidFill>
              </a:rPr>
              <a:t>사진 </a:t>
            </a:r>
            <a:r>
              <a:rPr lang="ko-KR" altLang="en-US" sz="2800" b="1" dirty="0" err="1">
                <a:solidFill>
                  <a:srgbClr val="FF0000"/>
                </a:solidFill>
              </a:rPr>
              <a:t>촬영본</a:t>
            </a:r>
            <a:r>
              <a:rPr lang="en-US" altLang="ko-KR" sz="2800" b="1" dirty="0">
                <a:solidFill>
                  <a:srgbClr val="FF0000"/>
                </a:solidFill>
              </a:rPr>
              <a:t>X, </a:t>
            </a:r>
            <a:r>
              <a:rPr lang="ko-KR" altLang="en-US" sz="2800" b="1" dirty="0">
                <a:solidFill>
                  <a:srgbClr val="FF0000"/>
                </a:solidFill>
              </a:rPr>
              <a:t>이면지 </a:t>
            </a:r>
            <a:r>
              <a:rPr lang="ko-KR" altLang="en-US" sz="2800" b="1" dirty="0" err="1">
                <a:solidFill>
                  <a:srgbClr val="FF0000"/>
                </a:solidFill>
              </a:rPr>
              <a:t>출력본</a:t>
            </a:r>
            <a:r>
              <a:rPr lang="en-US" altLang="ko-KR" sz="2800" b="1" dirty="0">
                <a:solidFill>
                  <a:srgbClr val="FF0000"/>
                </a:solidFill>
              </a:rPr>
              <a:t>X)   </a:t>
            </a:r>
            <a:endParaRPr lang="ko-KR" altLang="en-US" sz="2800" dirty="0">
              <a:solidFill>
                <a:srgbClr val="FF0000"/>
              </a:solidFill>
            </a:endParaRPr>
          </a:p>
          <a:p>
            <a:pPr fontAlgn="base"/>
            <a:r>
              <a:rPr lang="en-US" altLang="ko-KR" sz="3200" b="1" dirty="0"/>
              <a:t> 3. </a:t>
            </a:r>
            <a:r>
              <a:rPr lang="ko-KR" altLang="en-US" sz="3200" b="1" dirty="0"/>
              <a:t>유의사항</a:t>
            </a:r>
            <a:endParaRPr lang="en-US" altLang="ko-KR" sz="3200" b="1" dirty="0"/>
          </a:p>
          <a:p>
            <a:pPr fontAlgn="base"/>
            <a:r>
              <a:rPr lang="ko-KR" altLang="en-US" sz="2800" b="1" dirty="0"/>
              <a:t>  </a:t>
            </a:r>
            <a:r>
              <a:rPr lang="en-US" altLang="ko-KR" sz="2800" b="1" dirty="0"/>
              <a:t>• </a:t>
            </a:r>
            <a:r>
              <a:rPr lang="ko-KR" altLang="en-US" sz="2800" b="1" dirty="0"/>
              <a:t>미 제출</a:t>
            </a:r>
            <a:r>
              <a:rPr lang="en-US" altLang="ko-KR" sz="2800" b="1" dirty="0"/>
              <a:t>, </a:t>
            </a:r>
            <a:r>
              <a:rPr lang="ko-KR" altLang="en-US" sz="2800" b="1" dirty="0"/>
              <a:t>제출거부 또는 휴학 후 재사 ☞ </a:t>
            </a:r>
            <a:r>
              <a:rPr lang="ko-KR" altLang="en-US" sz="2800" b="1" dirty="0">
                <a:solidFill>
                  <a:srgbClr val="FF0000"/>
                </a:solidFill>
              </a:rPr>
              <a:t>퇴사</a:t>
            </a:r>
            <a:endParaRPr lang="ko-KR" altLang="en-US" sz="2800" dirty="0">
              <a:solidFill>
                <a:srgbClr val="FF0000"/>
              </a:solidFill>
            </a:endParaRPr>
          </a:p>
          <a:p>
            <a:pPr fontAlgn="base"/>
            <a:r>
              <a:rPr lang="ko-KR" altLang="en-US" sz="2800" b="1" dirty="0"/>
              <a:t>  </a:t>
            </a:r>
            <a:r>
              <a:rPr lang="en-US" altLang="ko-KR" sz="2800" b="1" dirty="0"/>
              <a:t>• </a:t>
            </a:r>
            <a:r>
              <a:rPr lang="en-US" altLang="ko-KR" sz="2600" b="1" dirty="0">
                <a:solidFill>
                  <a:srgbClr val="FF0000"/>
                </a:solidFill>
              </a:rPr>
              <a:t>6. 6.(</a:t>
            </a:r>
            <a:r>
              <a:rPr lang="ko-KR" altLang="en-US" sz="2600" b="1" dirty="0">
                <a:solidFill>
                  <a:srgbClr val="FF0000"/>
                </a:solidFill>
              </a:rPr>
              <a:t>토</a:t>
            </a:r>
            <a:r>
              <a:rPr lang="en-US" altLang="ko-KR" sz="2600" b="1" dirty="0">
                <a:solidFill>
                  <a:srgbClr val="FF0000"/>
                </a:solidFill>
              </a:rPr>
              <a:t>) </a:t>
            </a:r>
            <a:r>
              <a:rPr lang="ko-KR" altLang="en-US" sz="2600" b="1" dirty="0">
                <a:solidFill>
                  <a:srgbClr val="FF0000"/>
                </a:solidFill>
              </a:rPr>
              <a:t>제출자부터 벌점 부과</a:t>
            </a:r>
            <a:r>
              <a:rPr lang="en-US" altLang="ko-KR" sz="2600" b="1" dirty="0">
                <a:solidFill>
                  <a:srgbClr val="FF0000"/>
                </a:solidFill>
              </a:rPr>
              <a:t>(1</a:t>
            </a:r>
            <a:r>
              <a:rPr lang="ko-KR" altLang="en-US" sz="2600" b="1" dirty="0">
                <a:solidFill>
                  <a:srgbClr val="FF0000"/>
                </a:solidFill>
              </a:rPr>
              <a:t>일당 지연제출 시 </a:t>
            </a:r>
            <a:r>
              <a:rPr lang="en-US" altLang="ko-KR" sz="2600" b="1" dirty="0">
                <a:solidFill>
                  <a:srgbClr val="FF0000"/>
                </a:solidFill>
              </a:rPr>
              <a:t>3</a:t>
            </a:r>
            <a:r>
              <a:rPr lang="ko-KR" altLang="en-US" sz="2600" b="1" dirty="0">
                <a:solidFill>
                  <a:srgbClr val="FF0000"/>
                </a:solidFill>
              </a:rPr>
              <a:t>점씩</a:t>
            </a:r>
            <a:r>
              <a:rPr lang="en-US" altLang="ko-KR" sz="2600" b="1" dirty="0">
                <a:solidFill>
                  <a:srgbClr val="FF0000"/>
                </a:solidFill>
              </a:rPr>
              <a:t>)</a:t>
            </a:r>
            <a:endParaRPr lang="ko-KR" altLang="en-US" sz="2600" dirty="0">
              <a:solidFill>
                <a:srgbClr val="FF0000"/>
              </a:solidFill>
            </a:endParaRPr>
          </a:p>
          <a:p>
            <a:pPr fontAlgn="base"/>
            <a:r>
              <a:rPr lang="ko-KR" altLang="en-US" sz="2800" b="1" dirty="0"/>
              <a:t>  </a:t>
            </a:r>
            <a:r>
              <a:rPr lang="en-US" altLang="ko-KR" sz="2800" b="1" dirty="0"/>
              <a:t>• </a:t>
            </a:r>
            <a:r>
              <a:rPr lang="ko-KR" altLang="en-US" sz="2800" b="1" dirty="0" err="1">
                <a:solidFill>
                  <a:srgbClr val="006CB5"/>
                </a:solidFill>
              </a:rPr>
              <a:t>학사생</a:t>
            </a:r>
            <a:r>
              <a:rPr lang="ko-KR" altLang="en-US" sz="2800" b="1" dirty="0">
                <a:solidFill>
                  <a:srgbClr val="006CB5"/>
                </a:solidFill>
              </a:rPr>
              <a:t> 전원 제출</a:t>
            </a:r>
            <a:r>
              <a:rPr lang="en-US" altLang="ko-KR" sz="2800" b="1" dirty="0">
                <a:solidFill>
                  <a:srgbClr val="006CB5"/>
                </a:solidFill>
              </a:rPr>
              <a:t>(</a:t>
            </a:r>
            <a:r>
              <a:rPr lang="ko-KR" altLang="en-US" sz="2800" b="1" dirty="0">
                <a:solidFill>
                  <a:srgbClr val="006CB5"/>
                </a:solidFill>
              </a:rPr>
              <a:t>입사자격 유지 확인을 위한 제출임</a:t>
            </a:r>
            <a:r>
              <a:rPr lang="en-US" altLang="ko-KR" sz="2800" b="1" dirty="0">
                <a:solidFill>
                  <a:srgbClr val="006CB5"/>
                </a:solidFill>
              </a:rPr>
              <a:t>)</a:t>
            </a:r>
            <a:r>
              <a:rPr lang="ko-KR" altLang="en-US" sz="2800" b="1" dirty="0">
                <a:solidFill>
                  <a:srgbClr val="006CB5"/>
                </a:solidFill>
              </a:rPr>
              <a:t> </a:t>
            </a:r>
            <a:endParaRPr lang="en-US" altLang="ko-KR" sz="2800" b="1" dirty="0"/>
          </a:p>
          <a:p>
            <a:pPr fontAlgn="base"/>
            <a:r>
              <a:rPr lang="en-US" altLang="ko-KR" sz="2800" b="1" dirty="0"/>
              <a:t>  • </a:t>
            </a:r>
            <a:r>
              <a:rPr lang="ko-KR" altLang="en-US" sz="2800" b="1" dirty="0"/>
              <a:t>제출기간 이전 발급 분 불가</a:t>
            </a:r>
            <a:r>
              <a:rPr lang="en-US" altLang="ko-KR" sz="2800" b="1" dirty="0"/>
              <a:t>, </a:t>
            </a:r>
            <a:r>
              <a:rPr lang="ko-KR" altLang="en-US" sz="2800" b="1" dirty="0"/>
              <a:t>반드시 발급기한 준수</a:t>
            </a:r>
            <a:endParaRPr lang="en-US" altLang="ko-KR" sz="2800" b="1" dirty="0"/>
          </a:p>
          <a:p>
            <a:pPr fontAlgn="base"/>
            <a:r>
              <a:rPr lang="en-US" altLang="ko-KR" sz="1200" b="1" dirty="0">
                <a:solidFill>
                  <a:srgbClr val="0070C0"/>
                </a:solidFill>
              </a:rPr>
              <a:t>    </a:t>
            </a:r>
            <a:r>
              <a:rPr lang="ko-KR" altLang="en-US" sz="1200" b="1" dirty="0"/>
              <a:t> </a:t>
            </a:r>
            <a:endParaRPr lang="en-US" altLang="ko-KR" sz="1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379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3590</TotalTime>
  <Words>150</Words>
  <Application>Microsoft Office PowerPoint</Application>
  <PresentationFormat>A4 용지(210x297mm)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user</cp:lastModifiedBy>
  <cp:revision>52</cp:revision>
  <cp:lastPrinted>2019-11-22T09:14:36Z</cp:lastPrinted>
  <dcterms:created xsi:type="dcterms:W3CDTF">2018-04-19T09:03:36Z</dcterms:created>
  <dcterms:modified xsi:type="dcterms:W3CDTF">2020-06-01T02:48:39Z</dcterms:modified>
</cp:coreProperties>
</file>