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8" r:id="rId4"/>
    <p:sldId id="263" r:id="rId5"/>
    <p:sldId id="286" r:id="rId6"/>
    <p:sldId id="297" r:id="rId7"/>
    <p:sldId id="264" r:id="rId8"/>
    <p:sldId id="298" r:id="rId9"/>
    <p:sldId id="287" r:id="rId10"/>
    <p:sldId id="265" r:id="rId11"/>
    <p:sldId id="266" r:id="rId12"/>
    <p:sldId id="288" r:id="rId13"/>
    <p:sldId id="257" r:id="rId14"/>
    <p:sldId id="289" r:id="rId15"/>
    <p:sldId id="277" r:id="rId16"/>
    <p:sldId id="290" r:id="rId17"/>
    <p:sldId id="296" r:id="rId18"/>
    <p:sldId id="291" r:id="rId19"/>
    <p:sldId id="292" r:id="rId20"/>
    <p:sldId id="293" r:id="rId21"/>
    <p:sldId id="295" r:id="rId22"/>
    <p:sldId id="284" r:id="rId23"/>
    <p:sldId id="285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B2E"/>
    <a:srgbClr val="6F7071"/>
    <a:srgbClr val="B48B61"/>
    <a:srgbClr val="595347"/>
    <a:srgbClr val="D9D8D5"/>
    <a:srgbClr val="FD9401"/>
    <a:srgbClr val="FC915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106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06A8A-0EE4-4BB6-B5CF-838D647EC981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F3D69-C1E1-4555-AA28-B078FE3CF5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0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0B4214-4DBF-4616-B2C3-8B4EF7E46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B03FE9-97D5-43D9-BC92-7B6A40E4F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7394D1-6C04-4599-BB51-9A952C1E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66867-1A19-44DC-8532-C255ED42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C5D865-9FE0-4F4A-ADF1-214DE235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55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06BDD4-7832-4FEF-AAAB-5E87D30D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6D78FB2-BEAE-4940-88AB-CE46D3720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DB5249-15A3-46F2-95ED-5B53EFB5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E9081F-8629-4881-8001-2B0784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AEB9FF-478D-4F34-A5DC-85C16DA5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58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E3ED1E-1367-4089-8246-25CF02101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03311B-06C8-4BA3-8FA8-A087FE4C4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53F52C-E04E-4842-9401-2A53FEC1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650625-DEC8-4CA1-833E-D5F27F2B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4A1BC5-DB02-4CA7-A164-16C8D455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66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05D42E-715B-4EDD-A27B-33254448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DDA5DB-0087-4B56-AB93-7A96F320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10E96F-C356-4868-AAF1-E7F5037B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AD522-9369-4F05-814F-D9537D66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1A04CC-EDF1-43BF-A270-3ED96526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7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20C71-EBBC-40F0-B528-6DCCE855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FEAFDC-90E7-4666-8054-5E162275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21E9D8-B8DB-4488-9EB8-662CCDEC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DD5FDD-E25D-4ECB-9C77-C975AECB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5C334A-2787-4D3E-AA09-1AB980F8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4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1955A4-42D8-4052-91CD-83CC8EB8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FDB7F-4847-4641-947F-2C409653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1E8238-7785-4913-A114-3C4A0B8F7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915E74-67E7-4632-B5FF-C607E64B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ACB9C5-D260-4603-993D-811AD529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5CE58B-7D88-46FD-9424-91D4C1DE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61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889C1-1DC9-4BA1-BE5E-FEA0E3D6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37FCBF-30AD-43ED-A29C-F719B7BEF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5F8C6A-FC2D-4F48-9EA9-082BD928B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3FD55E-35E4-45CB-9F14-0B6DE308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9DEB8A-6088-4697-8FB2-145D3FE89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E0739F7-EBE7-4E61-A35B-0E2190F2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079755D-AE2C-4E94-8827-3EDEB98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F694F53-41A5-4EC8-B85C-ECF325B9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22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B42CAD-5B9C-4883-99D8-79E064D6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E3CBBE-A715-436F-83AE-1CDB1B44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99D08C5-525A-4D7A-BAC8-393060F2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2695A6-CAB4-47F8-A104-F10AB42E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99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8BEF53-7AB9-4B35-9113-0F6666F4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D076032-36AC-455A-B9BE-179570A1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764636-4C36-4807-B9BC-D7B8D5C0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70576-C598-413D-9D50-1D8263FFE92C}"/>
              </a:ext>
            </a:extLst>
          </p:cNvPr>
          <p:cNvSpPr txBox="1"/>
          <p:nvPr userDrawn="1"/>
        </p:nvSpPr>
        <p:spPr>
          <a:xfrm>
            <a:off x="9811098" y="6614007"/>
            <a:ext cx="2390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3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9070FE-CE34-4BED-AE7D-B6C92374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CC5AE0-4A2D-4FB9-91EA-7C51570F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512FCE-182C-4B3A-99C0-26607E61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A38F52-749B-4A01-8260-BA394B0F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021B5B-96D1-40E1-A15C-F6C0B703D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C378E2-A8C9-436C-981A-B61FFF67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87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E21AFA-4CEB-436D-8F46-8FFB0B21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EAE84A-13CE-432B-BD71-6DAC799A2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8359BC-4BCB-40E6-9AE7-3B4E811B4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1B02BE-923A-40D7-8979-76A39828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2453C0-2DE9-406E-8B46-7A355238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01784D-991A-4949-8628-D7A93850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7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934B21B-5718-4A4A-8574-E147A41C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70F6AC-0FA0-4F7E-BA41-75C2E9DB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78638B-432A-4AC6-B5AB-AF2A332AE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4B3F-010A-43D0-B99E-3343AD57327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1B2BA-060F-41BC-AAED-868945947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4F3852-0A20-458B-A039-10AC150CF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3124-508E-42FC-84CC-76C104603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13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wLD_7dOq1I&amp;feature=youtu.b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lJnwf4dSE&amp;feature=youtu.b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6xSpJnwplg&amp;feature=youtu.b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k84_h8NYE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0AEDF56-C01E-4F19-815B-DF98F17D4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34240" cy="69380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A30FFE8-51EB-4193-BC83-C6D1B86A5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66" y="1888418"/>
            <a:ext cx="6681773" cy="50201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DACE6-738D-4516-BBD7-033BF415A52D}"/>
              </a:ext>
            </a:extLst>
          </p:cNvPr>
          <p:cNvSpPr txBox="1"/>
          <p:nvPr/>
        </p:nvSpPr>
        <p:spPr>
          <a:xfrm>
            <a:off x="1329096" y="407030"/>
            <a:ext cx="9676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</a:t>
            </a:r>
            <a:r>
              <a:rPr lang="ko-KR" altLang="en-US" sz="8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년 소방안전교육</a:t>
            </a:r>
          </a:p>
        </p:txBody>
      </p:sp>
    </p:spTree>
    <p:extLst>
      <p:ext uri="{BB962C8B-B14F-4D97-AF65-F5344CB8AC3E}">
        <p14:creationId xmlns:p14="http://schemas.microsoft.com/office/powerpoint/2010/main" val="37728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2,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화재 발생 시 대피요령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8C5B4466-2CDE-4108-8D9B-61D711F093FF}"/>
              </a:ext>
            </a:extLst>
          </p:cNvPr>
          <p:cNvSpPr/>
          <p:nvPr/>
        </p:nvSpPr>
        <p:spPr>
          <a:xfrm>
            <a:off x="6932401" y="1331534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29C364-6360-4B48-A2EF-931B34527F10}"/>
              </a:ext>
            </a:extLst>
          </p:cNvPr>
          <p:cNvSpPr txBox="1"/>
          <p:nvPr/>
        </p:nvSpPr>
        <p:spPr>
          <a:xfrm>
            <a:off x="5760361" y="2016166"/>
            <a:ext cx="65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A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AD4D9C-3811-4296-8FA2-2DF370BB7E61}"/>
              </a:ext>
            </a:extLst>
          </p:cNvPr>
          <p:cNvSpPr txBox="1"/>
          <p:nvPr/>
        </p:nvSpPr>
        <p:spPr>
          <a:xfrm>
            <a:off x="4126986" y="5181646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B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0C3591-8129-4C8B-80C3-22658E2B428D}"/>
              </a:ext>
            </a:extLst>
          </p:cNvPr>
          <p:cNvSpPr txBox="1"/>
          <p:nvPr/>
        </p:nvSpPr>
        <p:spPr>
          <a:xfrm>
            <a:off x="7502746" y="5183342"/>
            <a:ext cx="704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C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1EEC1F-6592-4650-8F41-C4A00CAA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54" y="1126286"/>
            <a:ext cx="87249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93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2,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521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화재 시 대피요령 및 자세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571B8904-9196-4ACC-A7BF-6AA7F014E569}"/>
              </a:ext>
            </a:extLst>
          </p:cNvPr>
          <p:cNvSpPr/>
          <p:nvPr/>
        </p:nvSpPr>
        <p:spPr>
          <a:xfrm>
            <a:off x="5794467" y="139832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BE2B0332-FAA8-40E0-95B0-4EC0C327B783}"/>
              </a:ext>
            </a:extLst>
          </p:cNvPr>
          <p:cNvSpPr/>
          <p:nvPr/>
        </p:nvSpPr>
        <p:spPr>
          <a:xfrm>
            <a:off x="8763427" y="139832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D49278E-E6C9-4C72-BFBF-35FC8A54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6" y="1228042"/>
            <a:ext cx="5562815" cy="493525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89CD286-7971-4DF8-84AC-0FBA218B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262" y="1228042"/>
            <a:ext cx="38957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2,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4190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화재 시 비상구 찾기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571B8904-9196-4ACC-A7BF-6AA7F014E569}"/>
              </a:ext>
            </a:extLst>
          </p:cNvPr>
          <p:cNvSpPr/>
          <p:nvPr/>
        </p:nvSpPr>
        <p:spPr>
          <a:xfrm>
            <a:off x="5794467" y="139832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BE2B0332-FAA8-40E0-95B0-4EC0C327B783}"/>
              </a:ext>
            </a:extLst>
          </p:cNvPr>
          <p:cNvSpPr/>
          <p:nvPr/>
        </p:nvSpPr>
        <p:spPr>
          <a:xfrm>
            <a:off x="8763427" y="139832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0D8809E-F971-44C1-9CAC-8160DF188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32" y="2034140"/>
            <a:ext cx="4433269" cy="344227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D8DF51B-C762-4BBB-947F-A63C282A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16" y="1952876"/>
            <a:ext cx="4404697" cy="360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ACCE8A-8373-4A3A-826D-AD9BFE373A21}"/>
              </a:ext>
            </a:extLst>
          </p:cNvPr>
          <p:cNvSpPr txBox="1"/>
          <p:nvPr/>
        </p:nvSpPr>
        <p:spPr>
          <a:xfrm>
            <a:off x="2107963" y="5848204"/>
            <a:ext cx="743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비상문이 잠기면 위와 같이 비상구 </a:t>
            </a:r>
            <a:r>
              <a:rPr lang="ko-KR" altLang="en-US"/>
              <a:t>셔터가 내려옴 ▶ 앞으로 밀고 </a:t>
            </a:r>
            <a:r>
              <a:rPr lang="ko-KR" altLang="en-US" dirty="0"/>
              <a:t>나간다 </a:t>
            </a:r>
          </a:p>
        </p:txBody>
      </p:sp>
    </p:spTree>
    <p:extLst>
      <p:ext uri="{BB962C8B-B14F-4D97-AF65-F5344CB8AC3E}">
        <p14:creationId xmlns:p14="http://schemas.microsoft.com/office/powerpoint/2010/main" val="72352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F0F17C-FC18-4643-9928-A34703BA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AB87D-ADA5-49F5-BDA9-2D3455D30BCF}"/>
              </a:ext>
            </a:extLst>
          </p:cNvPr>
          <p:cNvSpPr txBox="1"/>
          <p:nvPr/>
        </p:nvSpPr>
        <p:spPr>
          <a:xfrm>
            <a:off x="9811098" y="6588607"/>
            <a:ext cx="2390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00491FE-F21D-4481-BC36-5BF0EE82C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DBDD5CB-B3CE-497E-8B7B-49BC6661C3BF}"/>
              </a:ext>
            </a:extLst>
          </p:cNvPr>
          <p:cNvGrpSpPr/>
          <p:nvPr/>
        </p:nvGrpSpPr>
        <p:grpSpPr>
          <a:xfrm>
            <a:off x="4541726" y="2579222"/>
            <a:ext cx="3108543" cy="1699555"/>
            <a:chOff x="4541726" y="2117558"/>
            <a:chExt cx="3108543" cy="16995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82747F-3DD6-4BB3-A2D1-442486C7EA04}"/>
                </a:ext>
              </a:extLst>
            </p:cNvPr>
            <p:cNvSpPr txBox="1"/>
            <p:nvPr/>
          </p:nvSpPr>
          <p:spPr>
            <a:xfrm>
              <a:off x="4798209" y="2117558"/>
              <a:ext cx="20164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+mj-lt"/>
                </a:rPr>
                <a:t>Part 3.</a:t>
              </a:r>
              <a:endParaRPr lang="ko-KR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7A67CC-F92B-4DF7-8973-3969389967A2}"/>
                </a:ext>
              </a:extLst>
            </p:cNvPr>
            <p:cNvSpPr txBox="1"/>
            <p:nvPr/>
          </p:nvSpPr>
          <p:spPr>
            <a:xfrm>
              <a:off x="4541726" y="3109227"/>
              <a:ext cx="3108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spc="-300" dirty="0" err="1">
                  <a:solidFill>
                    <a:schemeClr val="bg1"/>
                  </a:solidFill>
                </a:rPr>
                <a:t>완강기</a:t>
              </a:r>
              <a:r>
                <a:rPr lang="ko-KR" altLang="en-US" sz="4000" spc="-300" dirty="0">
                  <a:solidFill>
                    <a:schemeClr val="bg1"/>
                  </a:solidFill>
                </a:rPr>
                <a:t> 사용법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56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3,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chemeClr val="accent2"/>
                </a:solidFill>
              </a:rPr>
              <a:t>완강기란</a:t>
            </a:r>
            <a:r>
              <a:rPr lang="en-US" altLang="ko-KR" sz="3600" dirty="0">
                <a:solidFill>
                  <a:schemeClr val="accent2"/>
                </a:solidFill>
              </a:rPr>
              <a:t>?</a:t>
            </a:r>
            <a:endParaRPr lang="ko-KR" altLang="en-US" sz="3600" dirty="0">
              <a:solidFill>
                <a:schemeClr val="accent2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5D9530-3718-493D-8F96-66892319456C}"/>
              </a:ext>
            </a:extLst>
          </p:cNvPr>
          <p:cNvSpPr/>
          <p:nvPr/>
        </p:nvSpPr>
        <p:spPr>
          <a:xfrm>
            <a:off x="690194" y="1580213"/>
            <a:ext cx="5811818" cy="3041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E5E189-0864-4432-9AB5-47DFB2EB7139}"/>
              </a:ext>
            </a:extLst>
          </p:cNvPr>
          <p:cNvSpPr txBox="1"/>
          <p:nvPr/>
        </p:nvSpPr>
        <p:spPr>
          <a:xfrm>
            <a:off x="937879" y="1764357"/>
            <a:ext cx="47088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고층건물의 화재 발생시 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창문이나 베란다</a:t>
            </a:r>
            <a:r>
              <a:rPr lang="en-US" altLang="ko-KR" sz="2400" b="1" dirty="0">
                <a:solidFill>
                  <a:schemeClr val="bg1"/>
                </a:solidFill>
                <a:latin typeface="+mn-ea"/>
              </a:rPr>
              <a:t>’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등의 외부로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 통하는 부근에 설치하여 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사람의 몸무게에 의해 하강로프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장치로 내려오는 피난기구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0492638-2516-4F2F-8B3C-02CEACCC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217" y="1278664"/>
            <a:ext cx="3429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5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4CCC3E6-3A4B-4DEE-A34C-1874634F7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6" y="160420"/>
            <a:ext cx="9321708" cy="659178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3,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E2C18-B23F-4CCE-9449-C5B740648C43}"/>
              </a:ext>
            </a:extLst>
          </p:cNvPr>
          <p:cNvSpPr txBox="1"/>
          <p:nvPr/>
        </p:nvSpPr>
        <p:spPr>
          <a:xfrm>
            <a:off x="6527530" y="1898437"/>
            <a:ext cx="615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A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51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3,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E2C18-B23F-4CCE-9449-C5B740648C43}"/>
              </a:ext>
            </a:extLst>
          </p:cNvPr>
          <p:cNvSpPr txBox="1"/>
          <p:nvPr/>
        </p:nvSpPr>
        <p:spPr>
          <a:xfrm>
            <a:off x="6527530" y="1898437"/>
            <a:ext cx="615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A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530B8-F598-4176-B75B-161AE608DCDD}"/>
              </a:ext>
            </a:extLst>
          </p:cNvPr>
          <p:cNvSpPr txBox="1"/>
          <p:nvPr/>
        </p:nvSpPr>
        <p:spPr>
          <a:xfrm>
            <a:off x="6542758" y="3601422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B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DB0664-0FD2-492C-BC32-960F34852918}"/>
              </a:ext>
            </a:extLst>
          </p:cNvPr>
          <p:cNvSpPr txBox="1"/>
          <p:nvPr/>
        </p:nvSpPr>
        <p:spPr>
          <a:xfrm>
            <a:off x="6507492" y="5294247"/>
            <a:ext cx="655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3349E5F-4697-46D4-9929-4550DE90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6" y="770822"/>
            <a:ext cx="8506196" cy="52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4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3,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chemeClr val="accent2"/>
                </a:solidFill>
              </a:rPr>
              <a:t>완강기</a:t>
            </a:r>
            <a:r>
              <a:rPr lang="ko-KR" altLang="en-US" sz="3600" dirty="0">
                <a:solidFill>
                  <a:schemeClr val="accent2"/>
                </a:solidFill>
              </a:rPr>
              <a:t> 사용법 교육 동영상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C1E7F35-9874-472E-959A-76B2D22348CB}"/>
              </a:ext>
            </a:extLst>
          </p:cNvPr>
          <p:cNvSpPr/>
          <p:nvPr/>
        </p:nvSpPr>
        <p:spPr>
          <a:xfrm>
            <a:off x="3455956" y="1636425"/>
            <a:ext cx="5866174" cy="376684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2A066-F7BA-4225-A799-D8D711AD9979}"/>
              </a:ext>
            </a:extLst>
          </p:cNvPr>
          <p:cNvSpPr txBox="1"/>
          <p:nvPr/>
        </p:nvSpPr>
        <p:spPr>
          <a:xfrm>
            <a:off x="3948782" y="2400997"/>
            <a:ext cx="4880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소방청</a:t>
            </a:r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spc="-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완강기</a:t>
            </a:r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사용법 교육</a:t>
            </a:r>
            <a:endParaRPr lang="en-US" altLang="ko-KR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10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https://youtu.be/3wLD_7dOq1I</a:t>
            </a:r>
            <a:endParaRPr lang="en-US" altLang="ko-KR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39764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F0F17C-FC18-4643-9928-A34703BA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1AB87D-ADA5-49F5-BDA9-2D3455D30BCF}"/>
              </a:ext>
            </a:extLst>
          </p:cNvPr>
          <p:cNvSpPr txBox="1"/>
          <p:nvPr/>
        </p:nvSpPr>
        <p:spPr>
          <a:xfrm>
            <a:off x="9811098" y="6588607"/>
            <a:ext cx="2390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00491FE-F21D-4481-BC36-5BF0EE82C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DBDD5CB-B3CE-497E-8B7B-49BC6661C3BF}"/>
              </a:ext>
            </a:extLst>
          </p:cNvPr>
          <p:cNvGrpSpPr/>
          <p:nvPr/>
        </p:nvGrpSpPr>
        <p:grpSpPr>
          <a:xfrm>
            <a:off x="4798209" y="2579222"/>
            <a:ext cx="2576344" cy="1699555"/>
            <a:chOff x="4798209" y="2117558"/>
            <a:chExt cx="2576344" cy="16995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82747F-3DD6-4BB3-A2D1-442486C7EA04}"/>
                </a:ext>
              </a:extLst>
            </p:cNvPr>
            <p:cNvSpPr txBox="1"/>
            <p:nvPr/>
          </p:nvSpPr>
          <p:spPr>
            <a:xfrm>
              <a:off x="4798209" y="2117558"/>
              <a:ext cx="20164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+mj-lt"/>
                </a:rPr>
                <a:t>Part 4.</a:t>
              </a:r>
              <a:endParaRPr lang="ko-KR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7A67CC-F92B-4DF7-8973-3969389967A2}"/>
                </a:ext>
              </a:extLst>
            </p:cNvPr>
            <p:cNvSpPr txBox="1"/>
            <p:nvPr/>
          </p:nvSpPr>
          <p:spPr>
            <a:xfrm>
              <a:off x="4817443" y="3109227"/>
              <a:ext cx="2557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spc="-300" dirty="0">
                  <a:solidFill>
                    <a:schemeClr val="bg1"/>
                  </a:solidFill>
                </a:rPr>
                <a:t>심폐소생술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32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4,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3629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chemeClr val="accent2"/>
                </a:solidFill>
              </a:rPr>
              <a:t>심폐소생술이란</a:t>
            </a:r>
            <a:r>
              <a:rPr lang="en-US" altLang="ko-KR" sz="3600" dirty="0">
                <a:solidFill>
                  <a:schemeClr val="accent2"/>
                </a:solidFill>
              </a:rPr>
              <a:t>?</a:t>
            </a:r>
            <a:endParaRPr lang="ko-KR" altLang="en-US" sz="3600" dirty="0">
              <a:solidFill>
                <a:schemeClr val="accent2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5D9530-3718-493D-8F96-66892319456C}"/>
              </a:ext>
            </a:extLst>
          </p:cNvPr>
          <p:cNvSpPr/>
          <p:nvPr/>
        </p:nvSpPr>
        <p:spPr>
          <a:xfrm>
            <a:off x="690194" y="1342706"/>
            <a:ext cx="5627479" cy="3811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E5E189-0864-4432-9AB5-47DFB2EB7139}"/>
              </a:ext>
            </a:extLst>
          </p:cNvPr>
          <p:cNvSpPr txBox="1"/>
          <p:nvPr/>
        </p:nvSpPr>
        <p:spPr>
          <a:xfrm>
            <a:off x="690195" y="2034140"/>
            <a:ext cx="5627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▶ 최소한의 산소와 혈액을 공급하여 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2400" b="1" dirty="0">
                <a:solidFill>
                  <a:schemeClr val="bg1"/>
                </a:solidFill>
                <a:latin typeface="+mn-ea"/>
              </a:rPr>
              <a:t>생명을 유지할 수 있는 방법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갑자기 쓰러져 심정지가 된 환자를 발견하면 의식을 확인하고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의식이 없을 경우 </a:t>
            </a: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spcBef>
                <a:spcPct val="0"/>
              </a:spcBef>
            </a:pPr>
            <a:r>
              <a:rPr lang="en-US" altLang="ko-KR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119</a:t>
            </a:r>
            <a:r>
              <a:rPr lang="ko-KR" altLang="en-US" sz="24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 </a:t>
            </a:r>
            <a:r>
              <a:rPr lang="en-US" altLang="ko-KR" sz="2400" b="1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1139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통해 최대한 빨리 신고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endParaRPr lang="en-US" altLang="ko-KR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6A56FA6-21EB-41A9-BA99-96BC17D4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671" y="1466660"/>
            <a:ext cx="4731624" cy="39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7DE0FD-DDA9-4D1F-BF06-8014D8845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6000" cy="6858001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56C74D8-F170-447D-B69F-E6349C6CB9ED}"/>
              </a:ext>
            </a:extLst>
          </p:cNvPr>
          <p:cNvCxnSpPr/>
          <p:nvPr/>
        </p:nvCxnSpPr>
        <p:spPr>
          <a:xfrm>
            <a:off x="802105" y="1540042"/>
            <a:ext cx="5293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5EA883-ADF8-4384-854B-A47AF521B082}"/>
              </a:ext>
            </a:extLst>
          </p:cNvPr>
          <p:cNvSpPr txBox="1"/>
          <p:nvPr/>
        </p:nvSpPr>
        <p:spPr>
          <a:xfrm>
            <a:off x="802105" y="611196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pc="-300" dirty="0">
                <a:solidFill>
                  <a:schemeClr val="bg1"/>
                </a:solidFill>
                <a:latin typeface="+mn-ea"/>
              </a:rPr>
              <a:t>목차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6C152-90B0-48E4-9A04-F12E2640CB0A}"/>
              </a:ext>
            </a:extLst>
          </p:cNvPr>
          <p:cNvSpPr txBox="1"/>
          <p:nvPr/>
        </p:nvSpPr>
        <p:spPr>
          <a:xfrm>
            <a:off x="1965157" y="949750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A table of contents.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748C335-F1F7-4CC2-B38D-93AB9F2985A2}"/>
              </a:ext>
            </a:extLst>
          </p:cNvPr>
          <p:cNvGrpSpPr/>
          <p:nvPr/>
        </p:nvGrpSpPr>
        <p:grpSpPr>
          <a:xfrm>
            <a:off x="749117" y="2162714"/>
            <a:ext cx="3004577" cy="523220"/>
            <a:chOff x="802105" y="2134906"/>
            <a:chExt cx="3004577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E9E67C-6263-4256-9F68-9B9A9852E74C}"/>
                </a:ext>
              </a:extLst>
            </p:cNvPr>
            <p:cNvSpPr txBox="1"/>
            <p:nvPr/>
          </p:nvSpPr>
          <p:spPr>
            <a:xfrm>
              <a:off x="802105" y="2134906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300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ko-KR" altLang="en-US" sz="2800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1A3D00-9373-4B0F-ADE9-2AF322B5B58E}"/>
                </a:ext>
              </a:extLst>
            </p:cNvPr>
            <p:cNvSpPr txBox="1"/>
            <p:nvPr/>
          </p:nvSpPr>
          <p:spPr>
            <a:xfrm>
              <a:off x="1611850" y="2134906"/>
              <a:ext cx="2194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bg1"/>
                  </a:solidFill>
                </a:rPr>
                <a:t>소화기 사용법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B747CD3-6CC6-4BD3-B10B-63BDB10AE0F1}"/>
              </a:ext>
            </a:extLst>
          </p:cNvPr>
          <p:cNvGrpSpPr/>
          <p:nvPr/>
        </p:nvGrpSpPr>
        <p:grpSpPr>
          <a:xfrm>
            <a:off x="749117" y="3006346"/>
            <a:ext cx="4650861" cy="523220"/>
            <a:chOff x="802105" y="2134906"/>
            <a:chExt cx="4650861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A0ADE3-27EA-4373-9F0D-CAAE18A5A8A1}"/>
                </a:ext>
              </a:extLst>
            </p:cNvPr>
            <p:cNvSpPr txBox="1"/>
            <p:nvPr/>
          </p:nvSpPr>
          <p:spPr>
            <a:xfrm>
              <a:off x="802105" y="2134906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3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ko-KR" altLang="en-US" sz="2800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49F61C-6094-4167-9B37-F9572D4C0726}"/>
                </a:ext>
              </a:extLst>
            </p:cNvPr>
            <p:cNvSpPr txBox="1"/>
            <p:nvPr/>
          </p:nvSpPr>
          <p:spPr>
            <a:xfrm>
              <a:off x="1611850" y="2134906"/>
              <a:ext cx="38411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bg1"/>
                  </a:solidFill>
                </a:rPr>
                <a:t>화재 발생시 피난 대피요령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F02CC46-B1FB-4C55-966C-AE30B967D48B}"/>
              </a:ext>
            </a:extLst>
          </p:cNvPr>
          <p:cNvGrpSpPr/>
          <p:nvPr/>
        </p:nvGrpSpPr>
        <p:grpSpPr>
          <a:xfrm>
            <a:off x="743700" y="4001107"/>
            <a:ext cx="2961296" cy="523220"/>
            <a:chOff x="802105" y="2134906"/>
            <a:chExt cx="2961296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FD09C5-E6CF-49A7-93CF-0771D827C9F8}"/>
                </a:ext>
              </a:extLst>
            </p:cNvPr>
            <p:cNvSpPr txBox="1"/>
            <p:nvPr/>
          </p:nvSpPr>
          <p:spPr>
            <a:xfrm>
              <a:off x="802105" y="2134906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300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ko-KR" altLang="en-US" sz="2800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E5C2C0-DA70-4CF3-B97A-7D44B2B0A087}"/>
                </a:ext>
              </a:extLst>
            </p:cNvPr>
            <p:cNvSpPr txBox="1"/>
            <p:nvPr/>
          </p:nvSpPr>
          <p:spPr>
            <a:xfrm>
              <a:off x="1611850" y="2134906"/>
              <a:ext cx="21515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 err="1">
                  <a:solidFill>
                    <a:schemeClr val="bg1"/>
                  </a:solidFill>
                </a:rPr>
                <a:t>완강기</a:t>
              </a:r>
              <a:r>
                <a:rPr lang="ko-KR" altLang="en-US" sz="2800" spc="-300" dirty="0">
                  <a:solidFill>
                    <a:schemeClr val="bg1"/>
                  </a:solidFill>
                </a:rPr>
                <a:t> 사용법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73DCA97-5E2C-458A-B679-AA5752087FB6}"/>
              </a:ext>
            </a:extLst>
          </p:cNvPr>
          <p:cNvGrpSpPr/>
          <p:nvPr/>
        </p:nvGrpSpPr>
        <p:grpSpPr>
          <a:xfrm>
            <a:off x="743700" y="5013320"/>
            <a:ext cx="2683976" cy="609275"/>
            <a:chOff x="802105" y="2134906"/>
            <a:chExt cx="2683976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46D008-5705-4A66-B24C-92DAC6203068}"/>
                </a:ext>
              </a:extLst>
            </p:cNvPr>
            <p:cNvSpPr txBox="1"/>
            <p:nvPr/>
          </p:nvSpPr>
          <p:spPr>
            <a:xfrm>
              <a:off x="802105" y="2134906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300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ko-KR" altLang="en-US" sz="2800" spc="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68C8BF-1298-4E29-AD15-6704D3100D8F}"/>
                </a:ext>
              </a:extLst>
            </p:cNvPr>
            <p:cNvSpPr txBox="1"/>
            <p:nvPr/>
          </p:nvSpPr>
          <p:spPr>
            <a:xfrm>
              <a:off x="1611850" y="2134906"/>
              <a:ext cx="18742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-300" dirty="0">
                  <a:solidFill>
                    <a:schemeClr val="bg1"/>
                  </a:solidFill>
                </a:rPr>
                <a:t>심폐  소생술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585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4,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5E2C18-B23F-4CCE-9449-C5B740648C43}"/>
              </a:ext>
            </a:extLst>
          </p:cNvPr>
          <p:cNvSpPr txBox="1"/>
          <p:nvPr/>
        </p:nvSpPr>
        <p:spPr>
          <a:xfrm>
            <a:off x="6527530" y="1898437"/>
            <a:ext cx="615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A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530B8-F598-4176-B75B-161AE608DCDD}"/>
              </a:ext>
            </a:extLst>
          </p:cNvPr>
          <p:cNvSpPr txBox="1"/>
          <p:nvPr/>
        </p:nvSpPr>
        <p:spPr>
          <a:xfrm>
            <a:off x="6542758" y="3601422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B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DB0664-0FD2-492C-BC32-960F34852918}"/>
              </a:ext>
            </a:extLst>
          </p:cNvPr>
          <p:cNvSpPr txBox="1"/>
          <p:nvPr/>
        </p:nvSpPr>
        <p:spPr>
          <a:xfrm>
            <a:off x="6507492" y="5294247"/>
            <a:ext cx="655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</a:t>
            </a:r>
            <a:endParaRPr lang="ko-KR" alt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BCF3B30-484C-4C66-A249-FF4C497EF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8" y="1057542"/>
            <a:ext cx="11458304" cy="47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1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4,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500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심폐소생술 교육 동영상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C1E7F35-9874-472E-959A-76B2D22348CB}"/>
              </a:ext>
            </a:extLst>
          </p:cNvPr>
          <p:cNvSpPr/>
          <p:nvPr/>
        </p:nvSpPr>
        <p:spPr>
          <a:xfrm>
            <a:off x="3455956" y="1636425"/>
            <a:ext cx="5866174" cy="376684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2A066-F7BA-4225-A799-D8D711AD9979}"/>
              </a:ext>
            </a:extLst>
          </p:cNvPr>
          <p:cNvSpPr txBox="1"/>
          <p:nvPr/>
        </p:nvSpPr>
        <p:spPr>
          <a:xfrm>
            <a:off x="3948782" y="2436623"/>
            <a:ext cx="48805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행정안전부 </a:t>
            </a:r>
            <a:endParaRPr lang="en-US" altLang="ko-KR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심폐소생술 교육</a:t>
            </a:r>
            <a:endParaRPr lang="en-US" altLang="ko-KR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10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https://youtu.be/YMlJnwf4dSE</a:t>
            </a:r>
            <a:endParaRPr lang="ko-KR" altLang="en-US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09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E0F61D0-A2C8-44A1-B908-3500BC0A77C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2506E-E847-4ACE-9096-8E7A6DE369A8}"/>
              </a:ext>
            </a:extLst>
          </p:cNvPr>
          <p:cNvSpPr txBox="1"/>
          <p:nvPr/>
        </p:nvSpPr>
        <p:spPr>
          <a:xfrm>
            <a:off x="5039831" y="2758890"/>
            <a:ext cx="23358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1"/>
                </a:solidFill>
                <a:latin typeface="+mj-lt"/>
              </a:rPr>
              <a:t>V</a:t>
            </a:r>
            <a:r>
              <a:rPr lang="en-US" altLang="ko-KR" sz="8800" b="1" dirty="0">
                <a:solidFill>
                  <a:schemeClr val="accent2"/>
                </a:solidFill>
                <a:latin typeface="+mj-lt"/>
              </a:rPr>
              <a:t>S.</a:t>
            </a:r>
            <a:endParaRPr lang="ko-KR" altLang="en-US" sz="8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6AB4-FE27-4183-87D4-9D9556790F7F}"/>
              </a:ext>
            </a:extLst>
          </p:cNvPr>
          <p:cNvSpPr txBox="1"/>
          <p:nvPr/>
        </p:nvSpPr>
        <p:spPr>
          <a:xfrm>
            <a:off x="811490" y="1325351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소화기 사용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3041C-C8E1-4206-9230-E7B61F40386B}"/>
              </a:ext>
            </a:extLst>
          </p:cNvPr>
          <p:cNvSpPr txBox="1"/>
          <p:nvPr/>
        </p:nvSpPr>
        <p:spPr>
          <a:xfrm>
            <a:off x="811490" y="446942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심폐소생술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31158-AEFD-45EF-8FF9-023265E345A2}"/>
              </a:ext>
            </a:extLst>
          </p:cNvPr>
          <p:cNvSpPr txBox="1"/>
          <p:nvPr/>
        </p:nvSpPr>
        <p:spPr>
          <a:xfrm>
            <a:off x="2710347" y="2897390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완강기</a:t>
            </a:r>
            <a:r>
              <a:rPr lang="ko-KR" altLang="en-US" sz="3200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사용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8CB09-D91E-4B53-AFF4-0F81DF0686E0}"/>
              </a:ext>
            </a:extLst>
          </p:cNvPr>
          <p:cNvSpPr txBox="1"/>
          <p:nvPr/>
        </p:nvSpPr>
        <p:spPr>
          <a:xfrm>
            <a:off x="9502462" y="84129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미리미리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50909-8BB6-4A1D-B645-B3ADF1767E56}"/>
              </a:ext>
            </a:extLst>
          </p:cNvPr>
          <p:cNvSpPr txBox="1"/>
          <p:nvPr/>
        </p:nvSpPr>
        <p:spPr>
          <a:xfrm>
            <a:off x="7111571" y="2167575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머릿속에 저장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9CBF6-9491-49FC-9763-519C196E420D}"/>
              </a:ext>
            </a:extLst>
          </p:cNvPr>
          <p:cNvSpPr txBox="1"/>
          <p:nvPr/>
        </p:nvSpPr>
        <p:spPr>
          <a:xfrm>
            <a:off x="8203005" y="3628008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안전한 학사생활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A7412-3E49-493F-9F3E-8578C7629751}"/>
              </a:ext>
            </a:extLst>
          </p:cNvPr>
          <p:cNvSpPr txBox="1"/>
          <p:nvPr/>
        </p:nvSpPr>
        <p:spPr>
          <a:xfrm>
            <a:off x="7111571" y="5070312"/>
            <a:ext cx="174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Perfect..!</a:t>
            </a:r>
            <a:endParaRPr lang="ko-KR" altLang="en-US" sz="320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92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F7D08-5341-4FF9-B27B-1F6C7424F031}"/>
              </a:ext>
            </a:extLst>
          </p:cNvPr>
          <p:cNvSpPr txBox="1"/>
          <p:nvPr/>
        </p:nvSpPr>
        <p:spPr>
          <a:xfrm>
            <a:off x="4116070" y="3080792"/>
            <a:ext cx="395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>
                <a:solidFill>
                  <a:schemeClr val="bg1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08162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4324E0-D3B1-471E-921C-959468C8C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15F40F1-9DD6-4D39-A8A1-E3506E4DBD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D60206C-EBFC-4B9A-A3C4-119F1014E2DB}"/>
              </a:ext>
            </a:extLst>
          </p:cNvPr>
          <p:cNvGrpSpPr/>
          <p:nvPr/>
        </p:nvGrpSpPr>
        <p:grpSpPr>
          <a:xfrm>
            <a:off x="4541728" y="2579222"/>
            <a:ext cx="3108543" cy="1699555"/>
            <a:chOff x="4541728" y="2117558"/>
            <a:chExt cx="3108543" cy="1699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3C29B0-E781-460E-AF5D-96AF31D3B38A}"/>
                </a:ext>
              </a:extLst>
            </p:cNvPr>
            <p:cNvSpPr txBox="1"/>
            <p:nvPr/>
          </p:nvSpPr>
          <p:spPr>
            <a:xfrm>
              <a:off x="4798209" y="2117558"/>
              <a:ext cx="25955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+mj-lt"/>
                </a:rPr>
                <a:t>Part 1.</a:t>
              </a:r>
              <a:endParaRPr lang="ko-KR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8819A3-E3ED-4F7F-8934-E429EA710645}"/>
                </a:ext>
              </a:extLst>
            </p:cNvPr>
            <p:cNvSpPr txBox="1"/>
            <p:nvPr/>
          </p:nvSpPr>
          <p:spPr>
            <a:xfrm>
              <a:off x="4541728" y="3109227"/>
              <a:ext cx="31085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spc="-300" dirty="0">
                  <a:solidFill>
                    <a:schemeClr val="bg1"/>
                  </a:solidFill>
                </a:rPr>
                <a:t>소화기 사용법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29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1,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소화기 사용법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501AEF9-92F4-4B13-9B17-E9338A27B6EF}"/>
              </a:ext>
            </a:extLst>
          </p:cNvPr>
          <p:cNvCxnSpPr>
            <a:cxnSpLocks/>
          </p:cNvCxnSpPr>
          <p:nvPr/>
        </p:nvCxnSpPr>
        <p:spPr>
          <a:xfrm>
            <a:off x="1483360" y="2956560"/>
            <a:ext cx="1070864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2388386-915F-4665-8260-169A76E039B4}"/>
              </a:ext>
            </a:extLst>
          </p:cNvPr>
          <p:cNvCxnSpPr>
            <a:cxnSpLocks/>
          </p:cNvCxnSpPr>
          <p:nvPr/>
        </p:nvCxnSpPr>
        <p:spPr>
          <a:xfrm>
            <a:off x="1483360" y="4848013"/>
            <a:ext cx="1070864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29B428-1657-4B3A-AB73-BAEB228F0FF0}"/>
              </a:ext>
            </a:extLst>
          </p:cNvPr>
          <p:cNvSpPr txBox="1"/>
          <p:nvPr/>
        </p:nvSpPr>
        <p:spPr>
          <a:xfrm>
            <a:off x="1521112" y="136700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3A9EFD-EDEA-4E55-ADA5-D740EFA08E91}"/>
              </a:ext>
            </a:extLst>
          </p:cNvPr>
          <p:cNvSpPr txBox="1"/>
          <p:nvPr/>
        </p:nvSpPr>
        <p:spPr>
          <a:xfrm>
            <a:off x="2371717" y="136700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921B81-C796-4BD8-A372-18E09CFFB595}"/>
              </a:ext>
            </a:extLst>
          </p:cNvPr>
          <p:cNvSpPr txBox="1"/>
          <p:nvPr/>
        </p:nvSpPr>
        <p:spPr>
          <a:xfrm>
            <a:off x="1521112" y="318778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98FF87-5FC5-41F1-A935-8518D0B49166}"/>
              </a:ext>
            </a:extLst>
          </p:cNvPr>
          <p:cNvSpPr txBox="1"/>
          <p:nvPr/>
        </p:nvSpPr>
        <p:spPr>
          <a:xfrm>
            <a:off x="2371717" y="318778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EE1B45-F6F4-4551-9329-2ABE79454968}"/>
              </a:ext>
            </a:extLst>
          </p:cNvPr>
          <p:cNvSpPr txBox="1"/>
          <p:nvPr/>
        </p:nvSpPr>
        <p:spPr>
          <a:xfrm>
            <a:off x="1521112" y="504920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5AC435-47EB-41A2-BFBA-F9E57DF09646}"/>
              </a:ext>
            </a:extLst>
          </p:cNvPr>
          <p:cNvSpPr txBox="1"/>
          <p:nvPr/>
        </p:nvSpPr>
        <p:spPr>
          <a:xfrm>
            <a:off x="2371717" y="504920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F93D80-0AD2-4601-B20A-6C359E28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367004"/>
            <a:ext cx="81915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73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1,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소화기 사용법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501AEF9-92F4-4B13-9B17-E9338A27B6EF}"/>
              </a:ext>
            </a:extLst>
          </p:cNvPr>
          <p:cNvCxnSpPr>
            <a:cxnSpLocks/>
          </p:cNvCxnSpPr>
          <p:nvPr/>
        </p:nvCxnSpPr>
        <p:spPr>
          <a:xfrm>
            <a:off x="1483360" y="2956560"/>
            <a:ext cx="1070864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2388386-915F-4665-8260-169A76E039B4}"/>
              </a:ext>
            </a:extLst>
          </p:cNvPr>
          <p:cNvCxnSpPr>
            <a:cxnSpLocks/>
          </p:cNvCxnSpPr>
          <p:nvPr/>
        </p:nvCxnSpPr>
        <p:spPr>
          <a:xfrm>
            <a:off x="1483360" y="4848013"/>
            <a:ext cx="1070864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29B428-1657-4B3A-AB73-BAEB228F0FF0}"/>
              </a:ext>
            </a:extLst>
          </p:cNvPr>
          <p:cNvSpPr txBox="1"/>
          <p:nvPr/>
        </p:nvSpPr>
        <p:spPr>
          <a:xfrm>
            <a:off x="1521112" y="136700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3A9EFD-EDEA-4E55-ADA5-D740EFA08E91}"/>
              </a:ext>
            </a:extLst>
          </p:cNvPr>
          <p:cNvSpPr txBox="1"/>
          <p:nvPr/>
        </p:nvSpPr>
        <p:spPr>
          <a:xfrm>
            <a:off x="2371717" y="136700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921B81-C796-4BD8-A372-18E09CFFB595}"/>
              </a:ext>
            </a:extLst>
          </p:cNvPr>
          <p:cNvSpPr txBox="1"/>
          <p:nvPr/>
        </p:nvSpPr>
        <p:spPr>
          <a:xfrm>
            <a:off x="1521112" y="318778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98FF87-5FC5-41F1-A935-8518D0B49166}"/>
              </a:ext>
            </a:extLst>
          </p:cNvPr>
          <p:cNvSpPr txBox="1"/>
          <p:nvPr/>
        </p:nvSpPr>
        <p:spPr>
          <a:xfrm>
            <a:off x="2371717" y="318778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EE1B45-F6F4-4551-9329-2ABE79454968}"/>
              </a:ext>
            </a:extLst>
          </p:cNvPr>
          <p:cNvSpPr txBox="1"/>
          <p:nvPr/>
        </p:nvSpPr>
        <p:spPr>
          <a:xfrm>
            <a:off x="1521112" y="504920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5AC435-47EB-41A2-BFBA-F9E57DF09646}"/>
              </a:ext>
            </a:extLst>
          </p:cNvPr>
          <p:cNvSpPr txBox="1"/>
          <p:nvPr/>
        </p:nvSpPr>
        <p:spPr>
          <a:xfrm>
            <a:off x="2371717" y="504920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EBB2DFA-AF48-4F1F-AF1D-A0FB55DA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466377"/>
            <a:ext cx="87915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8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1,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557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소화기 사용법 교육 동영상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C1E7F35-9874-472E-959A-76B2D22348CB}"/>
              </a:ext>
            </a:extLst>
          </p:cNvPr>
          <p:cNvSpPr/>
          <p:nvPr/>
        </p:nvSpPr>
        <p:spPr>
          <a:xfrm>
            <a:off x="3455956" y="1636425"/>
            <a:ext cx="5866174" cy="376684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2A066-F7BA-4225-A799-D8D711AD9979}"/>
              </a:ext>
            </a:extLst>
          </p:cNvPr>
          <p:cNvSpPr txBox="1"/>
          <p:nvPr/>
        </p:nvSpPr>
        <p:spPr>
          <a:xfrm>
            <a:off x="4031910" y="2854604"/>
            <a:ext cx="48805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소화기 사용법 교육</a:t>
            </a:r>
            <a:endParaRPr lang="en-US" altLang="ko-KR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10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https://youtu.be/V6xSpJnwplg</a:t>
            </a:r>
            <a:endParaRPr lang="en-US" altLang="ko-KR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9422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1,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408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옥내 소화전 사용법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E5D9530-3718-493D-8F96-66892319456C}"/>
              </a:ext>
            </a:extLst>
          </p:cNvPr>
          <p:cNvSpPr/>
          <p:nvPr/>
        </p:nvSpPr>
        <p:spPr>
          <a:xfrm>
            <a:off x="611025" y="1459414"/>
            <a:ext cx="5498275" cy="47513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E5E189-0864-4432-9AB5-47DFB2EB7139}"/>
              </a:ext>
            </a:extLst>
          </p:cNvPr>
          <p:cNvSpPr txBox="1"/>
          <p:nvPr/>
        </p:nvSpPr>
        <p:spPr>
          <a:xfrm>
            <a:off x="881253" y="1782579"/>
            <a:ext cx="50805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n-ea"/>
              </a:rPr>
              <a:t>옥내 소화전이란</a:t>
            </a:r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?</a:t>
            </a:r>
          </a:p>
          <a:p>
            <a:endParaRPr lang="en-US" altLang="ko-KR" sz="14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건축물 내 설치되어 있는 </a:t>
            </a: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   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고정식물 소화설비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큰 불 끌 수 있음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)</a:t>
            </a:r>
          </a:p>
          <a:p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방수 시 호스가 꺾이지 않도록 주의</a:t>
            </a: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호스의 반동력이 크므로 노즐을 도중에    놓아서는 안됨</a:t>
            </a: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소화가 되면 반드시 앵글밸브를 잠근 후 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  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노즐을 놓는다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62DCF8CE-5630-4D1C-879A-5A3A5D38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27" y="1459414"/>
            <a:ext cx="5370281" cy="46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38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5793BFC-7410-4CA5-9F33-BBE620E91B97}"/>
              </a:ext>
            </a:extLst>
          </p:cNvPr>
          <p:cNvSpPr/>
          <p:nvPr/>
        </p:nvSpPr>
        <p:spPr>
          <a:xfrm>
            <a:off x="0" y="-2"/>
            <a:ext cx="2438400" cy="16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911BEAA-E3C2-4AE3-963F-87E3CAF3FB81}"/>
              </a:ext>
            </a:extLst>
          </p:cNvPr>
          <p:cNvSpPr/>
          <p:nvPr/>
        </p:nvSpPr>
        <p:spPr>
          <a:xfrm>
            <a:off x="24384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D8FA21-061E-4374-84B8-289D75129065}"/>
              </a:ext>
            </a:extLst>
          </p:cNvPr>
          <p:cNvSpPr/>
          <p:nvPr/>
        </p:nvSpPr>
        <p:spPr>
          <a:xfrm>
            <a:off x="4876800" y="-2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425E8-514E-4A6A-80B1-6C04D22E0E7B}"/>
              </a:ext>
            </a:extLst>
          </p:cNvPr>
          <p:cNvSpPr/>
          <p:nvPr/>
        </p:nvSpPr>
        <p:spPr>
          <a:xfrm>
            <a:off x="73152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3FA5A3-7443-4A4A-A0C2-99EF274D1D5C}"/>
              </a:ext>
            </a:extLst>
          </p:cNvPr>
          <p:cNvSpPr/>
          <p:nvPr/>
        </p:nvSpPr>
        <p:spPr>
          <a:xfrm>
            <a:off x="9753600" y="-3"/>
            <a:ext cx="2438400" cy="160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FED9-3247-4858-97FC-29981B727AB9}"/>
              </a:ext>
            </a:extLst>
          </p:cNvPr>
          <p:cNvSpPr txBox="1"/>
          <p:nvPr/>
        </p:nvSpPr>
        <p:spPr>
          <a:xfrm>
            <a:off x="160421" y="304800"/>
            <a:ext cx="726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latin typeface="+mj-lt"/>
              </a:rPr>
              <a:t>Part 1,</a:t>
            </a:r>
            <a:endParaRPr lang="ko-KR" alt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A515-73BD-4F7C-A919-EAFE378DB41F}"/>
              </a:ext>
            </a:extLst>
          </p:cNvPr>
          <p:cNvSpPr txBox="1"/>
          <p:nvPr/>
        </p:nvSpPr>
        <p:spPr>
          <a:xfrm>
            <a:off x="1061630" y="320188"/>
            <a:ext cx="649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chemeClr val="accent2"/>
                </a:solidFill>
              </a:rPr>
              <a:t>옥내소화전 사용법 교육 동영상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94AD39-1264-44FB-9659-7901314242FB}"/>
              </a:ext>
            </a:extLst>
          </p:cNvPr>
          <p:cNvCxnSpPr>
            <a:cxnSpLocks/>
          </p:cNvCxnSpPr>
          <p:nvPr/>
        </p:nvCxnSpPr>
        <p:spPr>
          <a:xfrm>
            <a:off x="1061630" y="1097280"/>
            <a:ext cx="1113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C843D-8E0A-4D62-AD33-84BE65FCE43E}"/>
              </a:ext>
            </a:extLst>
          </p:cNvPr>
          <p:cNvSpPr txBox="1"/>
          <p:nvPr/>
        </p:nvSpPr>
        <p:spPr>
          <a:xfrm>
            <a:off x="5646717" y="29866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C1E7F35-9874-472E-959A-76B2D22348CB}"/>
              </a:ext>
            </a:extLst>
          </p:cNvPr>
          <p:cNvSpPr/>
          <p:nvPr/>
        </p:nvSpPr>
        <p:spPr>
          <a:xfrm>
            <a:off x="3455956" y="1636425"/>
            <a:ext cx="5866174" cy="376684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2A066-F7BA-4225-A799-D8D711AD9979}"/>
              </a:ext>
            </a:extLst>
          </p:cNvPr>
          <p:cNvSpPr txBox="1"/>
          <p:nvPr/>
        </p:nvSpPr>
        <p:spPr>
          <a:xfrm>
            <a:off x="4031910" y="2854604"/>
            <a:ext cx="48805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옥내 소화전 사용법 교육</a:t>
            </a:r>
            <a:endParaRPr lang="en-US" altLang="ko-KR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10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https://youtu.be/Pk84_h8NYEc</a:t>
            </a:r>
            <a:endParaRPr lang="en-US" altLang="ko-KR" sz="24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83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4324E0-D3B1-471E-921C-959468C8C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15F40F1-9DD6-4D39-A8A1-E3506E4DBD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D60206C-EBFC-4B9A-A3C4-119F1014E2DB}"/>
              </a:ext>
            </a:extLst>
          </p:cNvPr>
          <p:cNvGrpSpPr/>
          <p:nvPr/>
        </p:nvGrpSpPr>
        <p:grpSpPr>
          <a:xfrm>
            <a:off x="4266012" y="2579222"/>
            <a:ext cx="3659977" cy="1699555"/>
            <a:chOff x="4266012" y="2117558"/>
            <a:chExt cx="3659977" cy="1699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3C29B0-E781-460E-AF5D-96AF31D3B38A}"/>
                </a:ext>
              </a:extLst>
            </p:cNvPr>
            <p:cNvSpPr txBox="1"/>
            <p:nvPr/>
          </p:nvSpPr>
          <p:spPr>
            <a:xfrm>
              <a:off x="4798209" y="2117558"/>
              <a:ext cx="20164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latin typeface="+mj-lt"/>
                </a:rPr>
                <a:t>Part 2.</a:t>
              </a:r>
              <a:endParaRPr lang="ko-KR" altLang="en-US" sz="5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8819A3-E3ED-4F7F-8934-E429EA710645}"/>
                </a:ext>
              </a:extLst>
            </p:cNvPr>
            <p:cNvSpPr txBox="1"/>
            <p:nvPr/>
          </p:nvSpPr>
          <p:spPr>
            <a:xfrm>
              <a:off x="4266012" y="3109227"/>
              <a:ext cx="3659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spc="-300" dirty="0">
                  <a:solidFill>
                    <a:schemeClr val="bg1"/>
                  </a:solidFill>
                </a:rPr>
                <a:t>화재 시 대피요령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56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9401"/>
      </a:accent1>
      <a:accent2>
        <a:srgbClr val="595347"/>
      </a:accent2>
      <a:accent3>
        <a:srgbClr val="D9D8D5"/>
      </a:accent3>
      <a:accent4>
        <a:srgbClr val="B48B61"/>
      </a:accent4>
      <a:accent5>
        <a:srgbClr val="6F7071"/>
      </a:accent5>
      <a:accent6>
        <a:srgbClr val="CD8B2E"/>
      </a:accent6>
      <a:hlink>
        <a:srgbClr val="3F3F3F"/>
      </a:hlink>
      <a:folHlink>
        <a:srgbClr val="3F3F3F"/>
      </a:folHlink>
    </a:clrScheme>
    <a:fontScheme name="G마켓 산스 TTF Bold">
      <a:majorFont>
        <a:latin typeface="G마켓 산스 TTF Bold"/>
        <a:ea typeface="나눔스퀘어 Bold"/>
        <a:cs typeface=""/>
      </a:majorFont>
      <a:minorFont>
        <a:latin typeface="G마켓 산스 TTF Light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323</Words>
  <Application>Microsoft Office PowerPoint</Application>
  <PresentationFormat>와이드스크린</PresentationFormat>
  <Paragraphs>120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G마켓 산스 TTF Bold</vt:lpstr>
      <vt:lpstr>G마켓 산스 TTF Light</vt:lpstr>
      <vt:lpstr>나눔스퀘어 Bold</vt:lpstr>
      <vt:lpstr>나눔스퀘어 Light</vt:lpstr>
      <vt:lpstr>맑은 고딕</vt:lpstr>
      <vt:lpstr>휴먼모음T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CNS009</cp:lastModifiedBy>
  <cp:revision>33</cp:revision>
  <dcterms:created xsi:type="dcterms:W3CDTF">2020-07-12T23:40:59Z</dcterms:created>
  <dcterms:modified xsi:type="dcterms:W3CDTF">2020-12-17T01:30:48Z</dcterms:modified>
</cp:coreProperties>
</file>